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13" r:id="rId3"/>
    <p:sldId id="514" r:id="rId4"/>
    <p:sldId id="52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E910A39-6B9E-4FFC-A263-F14513844929}">
          <p14:sldIdLst>
            <p14:sldId id="256"/>
          </p14:sldIdLst>
        </p14:section>
        <p14:section name="Section sans titre" id="{304FE5E7-F8F9-46B5-B8D1-D0888679A673}">
          <p14:sldIdLst>
            <p14:sldId id="513"/>
            <p14:sldId id="514"/>
            <p14:sldId id="5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e RHARRABI" userId="0718f7fd-5cbc-419a-adae-8ba31e8a4c5a" providerId="ADAL" clId="{1345DEB8-05C7-4771-8FDF-757788CAF0F1}"/>
    <pc:docChg chg="undo custSel addSld delSld modSld addSection delSection modSection">
      <pc:chgData name="Hanane RHARRABI" userId="0718f7fd-5cbc-419a-adae-8ba31e8a4c5a" providerId="ADAL" clId="{1345DEB8-05C7-4771-8FDF-757788CAF0F1}" dt="2024-12-03T19:40:41.245" v="52" actId="255"/>
      <pc:docMkLst>
        <pc:docMk/>
      </pc:docMkLst>
      <pc:sldChg chg="modSp mod">
        <pc:chgData name="Hanane RHARRABI" userId="0718f7fd-5cbc-419a-adae-8ba31e8a4c5a" providerId="ADAL" clId="{1345DEB8-05C7-4771-8FDF-757788CAF0F1}" dt="2024-12-03T19:40:41.245" v="52" actId="255"/>
        <pc:sldMkLst>
          <pc:docMk/>
          <pc:sldMk cId="98516204" sldId="256"/>
        </pc:sldMkLst>
        <pc:spChg chg="mod">
          <ac:chgData name="Hanane RHARRABI" userId="0718f7fd-5cbc-419a-adae-8ba31e8a4c5a" providerId="ADAL" clId="{1345DEB8-05C7-4771-8FDF-757788CAF0F1}" dt="2024-12-03T19:40:41.245" v="52" actId="255"/>
          <ac:spMkLst>
            <pc:docMk/>
            <pc:sldMk cId="98516204" sldId="256"/>
            <ac:spMk id="2" creationId="{00000000-0000-0000-0000-000000000000}"/>
          </ac:spMkLst>
        </pc:spChg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4137254406" sldId="273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734764924" sldId="298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364672791" sldId="299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402015941" sldId="300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574728372" sldId="301"/>
        </pc:sldMkLst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819472766" sldId="303"/>
        </pc:sldMkLst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1084835515" sldId="304"/>
        </pc:sldMkLst>
      </pc:sldChg>
      <pc:sldChg chg="del">
        <pc:chgData name="Hanane RHARRABI" userId="0718f7fd-5cbc-419a-adae-8ba31e8a4c5a" providerId="ADAL" clId="{1345DEB8-05C7-4771-8FDF-757788CAF0F1}" dt="2024-12-02T14:28:24.273" v="12" actId="2696"/>
        <pc:sldMkLst>
          <pc:docMk/>
          <pc:sldMk cId="2142693110" sldId="308"/>
        </pc:sldMkLst>
      </pc:sldChg>
      <pc:sldChg chg="del">
        <pc:chgData name="Hanane RHARRABI" userId="0718f7fd-5cbc-419a-adae-8ba31e8a4c5a" providerId="ADAL" clId="{1345DEB8-05C7-4771-8FDF-757788CAF0F1}" dt="2024-12-03T19:40:21.271" v="25" actId="2696"/>
        <pc:sldMkLst>
          <pc:docMk/>
          <pc:sldMk cId="2886021738" sldId="310"/>
        </pc:sldMkLst>
      </pc:sldChg>
      <pc:sldChg chg="del">
        <pc:chgData name="Hanane RHARRABI" userId="0718f7fd-5cbc-419a-adae-8ba31e8a4c5a" providerId="ADAL" clId="{1345DEB8-05C7-4771-8FDF-757788CAF0F1}" dt="2024-12-03T19:40:21.271" v="25" actId="2696"/>
        <pc:sldMkLst>
          <pc:docMk/>
          <pc:sldMk cId="3165742362" sldId="311"/>
        </pc:sldMkLst>
      </pc:sldChg>
      <pc:sldChg chg="del">
        <pc:chgData name="Hanane RHARRABI" userId="0718f7fd-5cbc-419a-adae-8ba31e8a4c5a" providerId="ADAL" clId="{1345DEB8-05C7-4771-8FDF-757788CAF0F1}" dt="2024-12-03T19:40:21.271" v="25" actId="2696"/>
        <pc:sldMkLst>
          <pc:docMk/>
          <pc:sldMk cId="1320645592" sldId="312"/>
        </pc:sldMkLst>
      </pc:sldChg>
      <pc:sldChg chg="del">
        <pc:chgData name="Hanane RHARRABI" userId="0718f7fd-5cbc-419a-adae-8ba31e8a4c5a" providerId="ADAL" clId="{1345DEB8-05C7-4771-8FDF-757788CAF0F1}" dt="2024-12-03T19:40:21.271" v="25" actId="2696"/>
        <pc:sldMkLst>
          <pc:docMk/>
          <pc:sldMk cId="1295235372" sldId="313"/>
        </pc:sldMkLst>
      </pc:sldChg>
      <pc:sldChg chg="del">
        <pc:chgData name="Hanane RHARRABI" userId="0718f7fd-5cbc-419a-adae-8ba31e8a4c5a" providerId="ADAL" clId="{1345DEB8-05C7-4771-8FDF-757788CAF0F1}" dt="2024-12-02T14:28:24.273" v="12" actId="2696"/>
        <pc:sldMkLst>
          <pc:docMk/>
          <pc:sldMk cId="2530512791" sldId="314"/>
        </pc:sldMkLst>
      </pc:sldChg>
      <pc:sldChg chg="del">
        <pc:chgData name="Hanane RHARRABI" userId="0718f7fd-5cbc-419a-adae-8ba31e8a4c5a" providerId="ADAL" clId="{1345DEB8-05C7-4771-8FDF-757788CAF0F1}" dt="2024-12-02T14:28:24.273" v="12" actId="2696"/>
        <pc:sldMkLst>
          <pc:docMk/>
          <pc:sldMk cId="1402733247" sldId="315"/>
        </pc:sldMkLst>
      </pc:sldChg>
      <pc:sldChg chg="del">
        <pc:chgData name="Hanane RHARRABI" userId="0718f7fd-5cbc-419a-adae-8ba31e8a4c5a" providerId="ADAL" clId="{1345DEB8-05C7-4771-8FDF-757788CAF0F1}" dt="2024-12-02T14:28:24.273" v="12" actId="2696"/>
        <pc:sldMkLst>
          <pc:docMk/>
          <pc:sldMk cId="1128860190" sldId="316"/>
        </pc:sldMkLst>
      </pc:sldChg>
      <pc:sldChg chg="add del">
        <pc:chgData name="Hanane RHARRABI" userId="0718f7fd-5cbc-419a-adae-8ba31e8a4c5a" providerId="ADAL" clId="{1345DEB8-05C7-4771-8FDF-757788CAF0F1}" dt="2024-12-02T14:28:45.942" v="17" actId="2696"/>
        <pc:sldMkLst>
          <pc:docMk/>
          <pc:sldMk cId="3448374642" sldId="317"/>
        </pc:sldMkLst>
      </pc:sldChg>
      <pc:sldChg chg="add del">
        <pc:chgData name="Hanane RHARRABI" userId="0718f7fd-5cbc-419a-adae-8ba31e8a4c5a" providerId="ADAL" clId="{1345DEB8-05C7-4771-8FDF-757788CAF0F1}" dt="2024-12-02T14:28:45.942" v="17" actId="2696"/>
        <pc:sldMkLst>
          <pc:docMk/>
          <pc:sldMk cId="3557976819" sldId="318"/>
        </pc:sldMkLst>
      </pc:sldChg>
      <pc:sldChg chg="add del">
        <pc:chgData name="Hanane RHARRABI" userId="0718f7fd-5cbc-419a-adae-8ba31e8a4c5a" providerId="ADAL" clId="{1345DEB8-05C7-4771-8FDF-757788CAF0F1}" dt="2024-12-02T14:28:45.942" v="17" actId="2696"/>
        <pc:sldMkLst>
          <pc:docMk/>
          <pc:sldMk cId="3450769235" sldId="319"/>
        </pc:sldMkLst>
      </pc:sldChg>
      <pc:sldChg chg="add del">
        <pc:chgData name="Hanane RHARRABI" userId="0718f7fd-5cbc-419a-adae-8ba31e8a4c5a" providerId="ADAL" clId="{1345DEB8-05C7-4771-8FDF-757788CAF0F1}" dt="2024-12-02T14:28:45.942" v="17" actId="2696"/>
        <pc:sldMkLst>
          <pc:docMk/>
          <pc:sldMk cId="2491434371" sldId="320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549395546" sldId="321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233616700" sldId="322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1116958727" sldId="323"/>
        </pc:sldMkLst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3525423315" sldId="326"/>
        </pc:sldMkLst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1920714317" sldId="327"/>
        </pc:sldMkLst>
      </pc:sldChg>
      <pc:sldChg chg="del">
        <pc:chgData name="Hanane RHARRABI" userId="0718f7fd-5cbc-419a-adae-8ba31e8a4c5a" providerId="ADAL" clId="{1345DEB8-05C7-4771-8FDF-757788CAF0F1}" dt="2024-12-02T14:28:24.273" v="12" actId="2696"/>
        <pc:sldMkLst>
          <pc:docMk/>
          <pc:sldMk cId="3615009106" sldId="328"/>
        </pc:sldMkLst>
      </pc:sldChg>
      <pc:sldChg chg="add del">
        <pc:chgData name="Hanane RHARRABI" userId="0718f7fd-5cbc-419a-adae-8ba31e8a4c5a" providerId="ADAL" clId="{1345DEB8-05C7-4771-8FDF-757788CAF0F1}" dt="2024-12-02T14:28:45.942" v="17" actId="2696"/>
        <pc:sldMkLst>
          <pc:docMk/>
          <pc:sldMk cId="2238643804" sldId="332"/>
        </pc:sldMkLst>
      </pc:sldChg>
      <pc:sldChg chg="del">
        <pc:chgData name="Hanane RHARRABI" userId="0718f7fd-5cbc-419a-adae-8ba31e8a4c5a" providerId="ADAL" clId="{1345DEB8-05C7-4771-8FDF-757788CAF0F1}" dt="2024-12-03T19:40:17.519" v="24" actId="2696"/>
        <pc:sldMkLst>
          <pc:docMk/>
          <pc:sldMk cId="1859920888" sldId="510"/>
        </pc:sldMkLst>
      </pc:sldChg>
      <pc:sldChg chg="del">
        <pc:chgData name="Hanane RHARRABI" userId="0718f7fd-5cbc-419a-adae-8ba31e8a4c5a" providerId="ADAL" clId="{1345DEB8-05C7-4771-8FDF-757788CAF0F1}" dt="2024-12-03T19:40:17.519" v="24" actId="2696"/>
        <pc:sldMkLst>
          <pc:docMk/>
          <pc:sldMk cId="4194704802" sldId="511"/>
        </pc:sldMkLst>
      </pc:sldChg>
      <pc:sldChg chg="del">
        <pc:chgData name="Hanane RHARRABI" userId="0718f7fd-5cbc-419a-adae-8ba31e8a4c5a" providerId="ADAL" clId="{1345DEB8-05C7-4771-8FDF-757788CAF0F1}" dt="2024-12-03T19:40:17.519" v="24" actId="2696"/>
        <pc:sldMkLst>
          <pc:docMk/>
          <pc:sldMk cId="3559130680" sldId="512"/>
        </pc:sldMkLst>
      </pc:sldChg>
      <pc:sldChg chg="modSp mod">
        <pc:chgData name="Hanane RHARRABI" userId="0718f7fd-5cbc-419a-adae-8ba31e8a4c5a" providerId="ADAL" clId="{1345DEB8-05C7-4771-8FDF-757788CAF0F1}" dt="2024-12-02T15:17:10.094" v="21" actId="27636"/>
        <pc:sldMkLst>
          <pc:docMk/>
          <pc:sldMk cId="4106425333" sldId="514"/>
        </pc:sldMkLst>
        <pc:spChg chg="mod">
          <ac:chgData name="Hanane RHARRABI" userId="0718f7fd-5cbc-419a-adae-8ba31e8a4c5a" providerId="ADAL" clId="{1345DEB8-05C7-4771-8FDF-757788CAF0F1}" dt="2024-12-02T15:17:10.094" v="21" actId="27636"/>
          <ac:spMkLst>
            <pc:docMk/>
            <pc:sldMk cId="4106425333" sldId="514"/>
            <ac:spMk id="3" creationId="{00000000-0000-0000-0000-000000000000}"/>
          </ac:spMkLst>
        </pc:spChg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912062481" sldId="515"/>
        </pc:sldMkLst>
      </pc:sldChg>
      <pc:sldChg chg="del">
        <pc:chgData name="Hanane RHARRABI" userId="0718f7fd-5cbc-419a-adae-8ba31e8a4c5a" providerId="ADAL" clId="{1345DEB8-05C7-4771-8FDF-757788CAF0F1}" dt="2024-12-03T19:40:03.266" v="22" actId="2696"/>
        <pc:sldMkLst>
          <pc:docMk/>
          <pc:sldMk cId="2431062167" sldId="516"/>
        </pc:sldMkLst>
      </pc:sldChg>
      <pc:sldChg chg="add del">
        <pc:chgData name="Hanane RHARRABI" userId="0718f7fd-5cbc-419a-adae-8ba31e8a4c5a" providerId="ADAL" clId="{1345DEB8-05C7-4771-8FDF-757788CAF0F1}" dt="2024-12-02T14:28:52.757" v="18" actId="2696"/>
        <pc:sldMkLst>
          <pc:docMk/>
          <pc:sldMk cId="905006780" sldId="517"/>
        </pc:sldMkLst>
      </pc:sldChg>
      <pc:sldChg chg="del">
        <pc:chgData name="Hanane RHARRABI" userId="0718f7fd-5cbc-419a-adae-8ba31e8a4c5a" providerId="ADAL" clId="{1345DEB8-05C7-4771-8FDF-757788CAF0F1}" dt="2024-12-03T19:40:17.519" v="24" actId="2696"/>
        <pc:sldMkLst>
          <pc:docMk/>
          <pc:sldMk cId="3461552194" sldId="535"/>
        </pc:sldMkLst>
      </pc:sldChg>
      <pc:sldChg chg="del">
        <pc:chgData name="Hanane RHARRABI" userId="0718f7fd-5cbc-419a-adae-8ba31e8a4c5a" providerId="ADAL" clId="{1345DEB8-05C7-4771-8FDF-757788CAF0F1}" dt="2024-12-03T19:40:17.519" v="24" actId="2696"/>
        <pc:sldMkLst>
          <pc:docMk/>
          <pc:sldMk cId="2932193935" sldId="53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27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404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97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8613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425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61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68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532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443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26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99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485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0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93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07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1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687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74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03/12/2024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33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2200" b="1" dirty="0">
                <a:latin typeface="Century Gothic" panose="020B0502020202020204" pitchFamily="34" charset="0"/>
              </a:rPr>
              <a:t>Dernière séance 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163774"/>
            <a:ext cx="10018713" cy="592971"/>
          </a:xfrm>
        </p:spPr>
        <p:txBody>
          <a:bodyPr>
            <a:normAutofit fontScale="90000"/>
          </a:bodyPr>
          <a:lstStyle/>
          <a:p>
            <a:pPr algn="l"/>
            <a:br>
              <a:rPr lang="fr-FR" sz="3100" b="1" i="1" dirty="0">
                <a:latin typeface="Century Gothic" panose="020B0502020202020204" pitchFamily="34" charset="0"/>
              </a:rPr>
            </a:br>
            <a:r>
              <a:rPr lang="fr-FR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Droit international public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60427" y="756745"/>
            <a:ext cx="10042597" cy="584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sz="2200" dirty="0">
                <a:latin typeface="Century Gothic" panose="020B0502020202020204" pitchFamily="34" charset="0"/>
              </a:rPr>
              <a:t>-Ensemble des règles qui gouvernent : </a:t>
            </a:r>
          </a:p>
          <a:p>
            <a:pPr marL="12700" lvl="0" indent="-12700" algn="just">
              <a:buFont typeface="Arial" panose="020B0604020202020204" pitchFamily="34" charset="0"/>
              <a:buChar char="•"/>
            </a:pPr>
            <a:r>
              <a:rPr lang="fr-FR" sz="2200" dirty="0">
                <a:latin typeface="Century Gothic" panose="020B0502020202020204" pitchFamily="34" charset="0"/>
              </a:rPr>
              <a:t> Les </a:t>
            </a:r>
            <a:r>
              <a:rPr lang="fr-FR" sz="2200" b="1" dirty="0">
                <a:latin typeface="Century Gothic" panose="020B0502020202020204" pitchFamily="34" charset="0"/>
              </a:rPr>
              <a:t>rapports interétatiques</a:t>
            </a:r>
            <a:endParaRPr lang="fr-FR" sz="2200" dirty="0">
              <a:latin typeface="Century Gothic" panose="020B0502020202020204" pitchFamily="34" charset="0"/>
            </a:endParaRPr>
          </a:p>
          <a:p>
            <a:pPr lvl="0" indent="-12700" algn="just">
              <a:buFont typeface="Wingdings" panose="05000000000000000000" pitchFamily="2" charset="2"/>
              <a:buChar char="ü"/>
            </a:pPr>
            <a:r>
              <a:rPr lang="fr-FR" sz="2200" dirty="0">
                <a:latin typeface="Century Gothic" panose="020B0502020202020204" pitchFamily="34" charset="0"/>
              </a:rPr>
              <a:t>   Interdiction du recours à la force </a:t>
            </a:r>
          </a:p>
          <a:p>
            <a:pPr marL="809625" lvl="0" indent="-536575" algn="just" defTabSz="357188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fr-FR" sz="2200" dirty="0">
                <a:latin typeface="Century Gothic" panose="020B0502020202020204" pitchFamily="34" charset="0"/>
              </a:rPr>
              <a:t>Garanties fondamentales des droits de l’homme notamment le </a:t>
            </a:r>
            <a:r>
              <a:rPr lang="fr-FR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droit international humanitaire </a:t>
            </a:r>
          </a:p>
          <a:p>
            <a:pPr marL="177800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>
                <a:latin typeface="Century Gothic" panose="020B0502020202020204" pitchFamily="34" charset="0"/>
              </a:rPr>
              <a:t> L’organisation, le fonctionnement, la compétence et les pouvoirs des </a:t>
            </a:r>
            <a:r>
              <a:rPr lang="fr-FR" sz="2200" b="1" dirty="0">
                <a:latin typeface="Century Gothic" panose="020B0502020202020204" pitchFamily="34" charset="0"/>
              </a:rPr>
              <a:t>organisations internationales</a:t>
            </a:r>
            <a:r>
              <a:rPr lang="fr-FR" sz="2200" dirty="0">
                <a:latin typeface="Century Gothic" panose="020B0502020202020204" pitchFamily="34" charset="0"/>
              </a:rPr>
              <a:t> (ONU, UE, Union du Maghreb Arabe…)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200" dirty="0">
                <a:latin typeface="Century Gothic" panose="020B0502020202020204" pitchFamily="34" charset="0"/>
              </a:rPr>
              <a:t>-</a:t>
            </a:r>
            <a:r>
              <a:rPr lang="fr-FR" sz="2200" b="1" dirty="0">
                <a:latin typeface="Century Gothic" panose="020B0502020202020204" pitchFamily="34" charset="0"/>
              </a:rPr>
              <a:t>Droit en cours de formation</a:t>
            </a:r>
            <a:r>
              <a:rPr lang="fr-FR" sz="2200" dirty="0">
                <a:latin typeface="Century Gothic" panose="020B0502020202020204" pitchFamily="34" charset="0"/>
              </a:rPr>
              <a:t> : les conflits entre états étaient réglés beaucoup plus par la </a:t>
            </a:r>
            <a:r>
              <a:rPr lang="fr-FR" sz="2200" b="1" dirty="0">
                <a:latin typeface="Century Gothic" panose="020B0502020202020204" pitchFamily="34" charset="0"/>
              </a:rPr>
              <a:t>guerre </a:t>
            </a:r>
            <a:r>
              <a:rPr lang="fr-FR" sz="2200" dirty="0">
                <a:latin typeface="Century Gothic" panose="020B0502020202020204" pitchFamily="34" charset="0"/>
              </a:rPr>
              <a:t>que par le droit.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200" dirty="0">
                <a:latin typeface="Century Gothic" panose="020B0502020202020204" pitchFamily="34" charset="0"/>
              </a:rPr>
              <a:t>Mais progressivement, </a:t>
            </a:r>
            <a:r>
              <a:rPr lang="fr-FR" sz="2200" b="1" dirty="0">
                <a:latin typeface="Century Gothic" panose="020B0502020202020204" pitchFamily="34" charset="0"/>
              </a:rPr>
              <a:t>l’idée de justice </a:t>
            </a:r>
            <a:r>
              <a:rPr lang="fr-FR" sz="2200" dirty="0">
                <a:latin typeface="Century Gothic" panose="020B0502020202020204" pitchFamily="34" charset="0"/>
              </a:rPr>
              <a:t>a fait son chemin pour marquer les rapports entre les nations</a:t>
            </a:r>
            <a:r>
              <a:rPr lang="fr-FR" sz="2000" dirty="0">
                <a:latin typeface="Century Gothic" panose="020B0502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44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777923"/>
          </a:xfrm>
        </p:spPr>
        <p:txBody>
          <a:bodyPr>
            <a:normAutofit/>
          </a:bodyPr>
          <a:lstStyle/>
          <a:p>
            <a:pPr algn="l"/>
            <a:r>
              <a:rPr lang="fr-F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Droit international public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609601"/>
            <a:ext cx="10206709" cy="6248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2000" dirty="0">
                <a:latin typeface="Century Gothic" panose="020B0502020202020204" pitchFamily="34" charset="0"/>
              </a:rPr>
              <a:t>-</a:t>
            </a:r>
            <a:r>
              <a:rPr lang="fr-FR" sz="2000" b="1" dirty="0">
                <a:latin typeface="Century Gothic" panose="020B0502020202020204" pitchFamily="34" charset="0"/>
              </a:rPr>
              <a:t>sources :</a:t>
            </a:r>
            <a:r>
              <a:rPr lang="fr-FR" sz="2000" dirty="0">
                <a:latin typeface="Century Gothic" panose="020B0502020202020204" pitchFamily="34" charset="0"/>
              </a:rPr>
              <a:t> </a:t>
            </a:r>
          </a:p>
          <a:p>
            <a:pPr algn="just"/>
            <a:r>
              <a:rPr lang="fr-FR" sz="2000" dirty="0">
                <a:latin typeface="Century Gothic" panose="020B0502020202020204" pitchFamily="34" charset="0"/>
              </a:rPr>
              <a:t>traités internationaux</a:t>
            </a:r>
          </a:p>
          <a:p>
            <a:pPr algn="just"/>
            <a:r>
              <a:rPr lang="fr-FR" sz="2000" dirty="0">
                <a:latin typeface="Century Gothic" panose="020B0502020202020204" pitchFamily="34" charset="0"/>
              </a:rPr>
              <a:t>pratique internationale (coutumes et usages) 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latin typeface="Century Gothic" panose="020B0502020202020204" pitchFamily="34" charset="0"/>
              </a:rPr>
              <a:t>principes généraux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latin typeface="Century Gothic" panose="020B0502020202020204" pitchFamily="34" charset="0"/>
              </a:rPr>
              <a:t>jurisprudence qui découle des juridictions internationales notamment la </a:t>
            </a:r>
            <a:r>
              <a:rPr lang="fr-FR" sz="2000" i="1" dirty="0">
                <a:latin typeface="Century Gothic" panose="020B0502020202020204" pitchFamily="34" charset="0"/>
              </a:rPr>
              <a:t>Cour Internationale de Justice de la Haye </a:t>
            </a:r>
            <a:endParaRPr lang="fr-FR" sz="20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2000" dirty="0">
                <a:latin typeface="Century Gothic" panose="020B0502020202020204" pitchFamily="34" charset="0"/>
              </a:rPr>
              <a:t>-</a:t>
            </a:r>
            <a:r>
              <a:rPr lang="fr-FR" sz="2000" b="1" dirty="0">
                <a:latin typeface="Century Gothic" panose="020B0502020202020204" pitchFamily="34" charset="0"/>
              </a:rPr>
              <a:t>réalité de cette branche est parfois contestée</a:t>
            </a:r>
            <a:r>
              <a:rPr lang="fr-FR" sz="2000" dirty="0">
                <a:latin typeface="Century Gothic" panose="020B0502020202020204" pitchFamily="34" charset="0"/>
              </a:rPr>
              <a:t> : L’effectivité de la règle et en particulier sa sanction est problématique. </a:t>
            </a:r>
          </a:p>
          <a:p>
            <a:pPr marL="0" lvl="0" indent="0" algn="just">
              <a:buNone/>
            </a:pPr>
            <a:r>
              <a:rPr lang="fr-FR" sz="2000" dirty="0">
                <a:latin typeface="Century Gothic" panose="020B0502020202020204" pitchFamily="34" charset="0"/>
                <a:sym typeface="Wingdings" panose="05000000000000000000" pitchFamily="2" charset="2"/>
              </a:rPr>
              <a:t> Plusieurs critiques à l’égard de la CIJ et CPI notamment suite aux litiges suivants : </a:t>
            </a:r>
          </a:p>
          <a:p>
            <a:pPr marL="273050" lvl="0" indent="0" algn="just">
              <a:buNone/>
            </a:pPr>
            <a:r>
              <a:rPr lang="fr-FR" sz="2000" i="1" dirty="0">
                <a:latin typeface="Century Gothic" panose="020B0502020202020204" pitchFamily="34" charset="0"/>
              </a:rPr>
              <a:t>     - Affaire du Timor Oriental du 30 Juin 1995</a:t>
            </a:r>
          </a:p>
          <a:p>
            <a:pPr marL="714375" lvl="0" indent="-177800" algn="just">
              <a:lnSpc>
                <a:spcPct val="170000"/>
              </a:lnSpc>
              <a:buNone/>
            </a:pPr>
            <a:r>
              <a:rPr lang="fr-FR" sz="2000" i="1" dirty="0">
                <a:latin typeface="Century Gothic" panose="020B0502020202020204" pitchFamily="34" charset="0"/>
              </a:rPr>
              <a:t> - Affaire du personnel diplomatique \ consulaire des E.U à Téhéran à la fin des années 90</a:t>
            </a:r>
          </a:p>
          <a:p>
            <a:pPr marL="273050" lvl="0" indent="0" algn="just">
              <a:buNone/>
            </a:pPr>
            <a:r>
              <a:rPr lang="fr-FR" sz="2000" i="1">
                <a:latin typeface="Century Gothic" panose="020B0502020202020204" pitchFamily="34" charset="0"/>
              </a:rPr>
              <a:t>     </a:t>
            </a:r>
            <a:r>
              <a:rPr lang="fr-FR" sz="2000">
                <a:latin typeface="Century Gothic" panose="020B0502020202020204" pitchFamily="34" charset="0"/>
              </a:rPr>
              <a:t>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642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5C77C-F6C5-C5BF-7DC3-08B8E87C6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800" y="328448"/>
            <a:ext cx="10018713" cy="754117"/>
          </a:xfrm>
        </p:spPr>
        <p:txBody>
          <a:bodyPr/>
          <a:lstStyle/>
          <a:p>
            <a:pPr algn="l"/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Droit international public</a:t>
            </a:r>
            <a:endParaRPr lang="fr-M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EC6E5A-7B36-BFD5-8EE6-D527277646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73800" y="1303070"/>
            <a:ext cx="10394707" cy="2880048"/>
          </a:xfrm>
        </p:spPr>
        <p:txBody>
          <a:bodyPr/>
          <a:lstStyle/>
          <a:p>
            <a:pPr marL="273050" lvl="0" indent="0" algn="just">
              <a:lnSpc>
                <a:spcPct val="150000"/>
              </a:lnSpc>
              <a:buNone/>
            </a:pPr>
            <a:r>
              <a:rPr lang="fr-FR" sz="2400" dirty="0">
                <a:latin typeface="Century Gothic" panose="020B0502020202020204" pitchFamily="34" charset="0"/>
              </a:rPr>
              <a:t>-</a:t>
            </a:r>
            <a:r>
              <a:rPr lang="fr-FR" sz="1900" i="1" dirty="0">
                <a:latin typeface="Century Gothic" panose="020B0502020202020204" pitchFamily="34" charset="0"/>
              </a:rPr>
              <a:t>Affaire Nicaragua dans les années 80</a:t>
            </a:r>
          </a:p>
          <a:p>
            <a:pPr marL="273050" lvl="0" indent="0" algn="just">
              <a:lnSpc>
                <a:spcPct val="150000"/>
              </a:lnSpc>
              <a:buNone/>
            </a:pPr>
            <a:r>
              <a:rPr lang="fr-FR" sz="1900" i="1" dirty="0">
                <a:latin typeface="Century Gothic" panose="020B0502020202020204" pitchFamily="34" charset="0"/>
              </a:rPr>
              <a:t>-Affaire du  projet </a:t>
            </a:r>
            <a:r>
              <a:rPr lang="fr-FR" sz="1900" i="1" dirty="0" err="1">
                <a:latin typeface="Century Gothic" panose="020B0502020202020204" pitchFamily="34" charset="0"/>
              </a:rPr>
              <a:t>Gabcikovo</a:t>
            </a:r>
            <a:r>
              <a:rPr lang="fr-FR" sz="1900" i="1" dirty="0">
                <a:latin typeface="Century Gothic" panose="020B0502020202020204" pitchFamily="34" charset="0"/>
              </a:rPr>
              <a:t> </a:t>
            </a:r>
            <a:r>
              <a:rPr lang="fr-FR" sz="1900" i="1" dirty="0" err="1">
                <a:latin typeface="Century Gothic" panose="020B0502020202020204" pitchFamily="34" charset="0"/>
              </a:rPr>
              <a:t>Nagymaros</a:t>
            </a:r>
            <a:r>
              <a:rPr lang="fr-FR" sz="1900" i="1" dirty="0">
                <a:latin typeface="Century Gothic" panose="020B0502020202020204" pitchFamily="34" charset="0"/>
              </a:rPr>
              <a:t> à la fin des années 90</a:t>
            </a:r>
          </a:p>
          <a:p>
            <a:pPr marL="273050" lvl="0" indent="0" algn="just">
              <a:lnSpc>
                <a:spcPct val="150000"/>
              </a:lnSpc>
              <a:buNone/>
            </a:pPr>
            <a:r>
              <a:rPr lang="fr-FR" sz="1900" i="1" dirty="0">
                <a:latin typeface="Century Gothic" panose="020B0502020202020204" pitchFamily="34" charset="0"/>
              </a:rPr>
              <a:t>-Echec de la justice internationale en Syrie, Yémen, Ukraine, Irak, Afghanistan, Palestine….   </a:t>
            </a:r>
          </a:p>
          <a:p>
            <a:endParaRPr lang="fr-MA" dirty="0"/>
          </a:p>
        </p:txBody>
      </p:sp>
    </p:spTree>
    <p:extLst>
      <p:ext uri="{BB962C8B-B14F-4D97-AF65-F5344CB8AC3E}">
        <p14:creationId xmlns:p14="http://schemas.microsoft.com/office/powerpoint/2010/main" val="725992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260</Words>
  <Application>Microsoft Office PowerPoint</Application>
  <PresentationFormat>Grand écran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Corbel</vt:lpstr>
      <vt:lpstr>Wingdings</vt:lpstr>
      <vt:lpstr>Parallaxe</vt:lpstr>
      <vt:lpstr>  INTRODUCTION A L’ETUDE DU DROIT  Pr. Hanane RHARRABI   Dernière séance    </vt:lpstr>
      <vt:lpstr> Droit international public  </vt:lpstr>
      <vt:lpstr>Droit international public</vt:lpstr>
      <vt:lpstr>Droit international public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fondements du caractère coercitif</dc:title>
  <dc:creator>Hanane RHARRABI</dc:creator>
  <cp:lastModifiedBy>Hanane RHARRABI</cp:lastModifiedBy>
  <cp:revision>6</cp:revision>
  <dcterms:created xsi:type="dcterms:W3CDTF">2023-10-16T13:40:07Z</dcterms:created>
  <dcterms:modified xsi:type="dcterms:W3CDTF">2024-12-03T19:40:46Z</dcterms:modified>
</cp:coreProperties>
</file>